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22" r:id="rId13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37" Type="http://schemas.openxmlformats.org/officeDocument/2006/relationships/slide" Target="slides/slide6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1" name="Shape 4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2" name="Google Shape;4282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83" name="Google Shape;4283;p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notesSlide" Target="../notesSlides/notesSlide67.xml"/></Relationships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4" name="Shape 4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5" name="Google Shape;4285;p623"/>
          <p:cNvSpPr txBox="1"/>
          <p:nvPr>
            <p:ph type="title"/>
          </p:nvPr>
        </p:nvSpPr>
        <p:spPr>
          <a:xfrm>
            <a:off x="0" y="171450"/>
            <a:ext cx="9144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0" i="0" lang="zh-CN" sz="4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Independent vs. Dependent Variables</a:t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6" name="Google Shape;4286;p623"/>
          <p:cNvSpPr txBox="1"/>
          <p:nvPr>
            <p:ph idx="4294967295" type="body"/>
          </p:nvPr>
        </p:nvSpPr>
        <p:spPr>
          <a:xfrm>
            <a:off x="0" y="1200150"/>
            <a:ext cx="4648200" cy="3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●"/>
            </a:pPr>
            <a:r>
              <a:rPr b="0" i="0" lang="zh-CN" sz="28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Independent Variable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variable that changes or affects the other variable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Goes on X-axis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●"/>
            </a:pPr>
            <a:r>
              <a:rPr b="0" i="0" lang="zh-CN" sz="28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Dependent Variable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variable that changes </a:t>
            </a:r>
            <a:r>
              <a:rPr b="0" i="1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because of </a:t>
            </a: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independent variable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Goes on Y-axis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287" name="Google Shape;4287;p623"/>
          <p:cNvGraphicFramePr/>
          <p:nvPr/>
        </p:nvGraphicFramePr>
        <p:xfrm>
          <a:off x="4495800" y="165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{C29944DB-34FB-4DEA-B008-E4F21B42DD23}</a:tableStyleId>
              </a:tblPr>
              <a:tblGrid>
                <a:gridCol w="2259000"/>
                <a:gridCol w="2084375"/>
              </a:tblGrid>
              <a:tr h="558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Amount of Water (mL)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Plant Growth (cm)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59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10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1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EE"/>
                    </a:solidFill>
                  </a:tcPr>
                </a:tc>
              </a:tr>
              <a:tr h="558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12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2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3F7"/>
                    </a:solidFill>
                  </a:tcPr>
                </a:tc>
              </a:tr>
              <a:tr h="558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15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2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EE"/>
                    </a:solidFill>
                  </a:tcPr>
                </a:tc>
              </a:tr>
              <a:tr h="559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18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3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3F7"/>
                    </a:solidFill>
                  </a:tcPr>
                </a:tc>
              </a:tr>
              <a:tr h="558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21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rgbClr val="002060"/>
                          </a:solidFill>
                        </a:rPr>
                        <a:t>4</a:t>
                      </a:r>
                      <a:endParaRPr sz="11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EE"/>
                    </a:solidFill>
                  </a:tcPr>
                </a:tc>
              </a:tr>
            </a:tbl>
          </a:graphicData>
        </a:graphic>
      </p:graphicFrame>
      <p:sp>
        <p:nvSpPr>
          <p:cNvPr id="4288" name="Google Shape;4288;p623"/>
          <p:cNvSpPr txBox="1"/>
          <p:nvPr/>
        </p:nvSpPr>
        <p:spPr>
          <a:xfrm>
            <a:off x="4876800" y="1314450"/>
            <a:ext cx="16764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Independent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9" name="Google Shape;4289;p623"/>
          <p:cNvSpPr txBox="1"/>
          <p:nvPr/>
        </p:nvSpPr>
        <p:spPr>
          <a:xfrm>
            <a:off x="7162800" y="1314450"/>
            <a:ext cx="16764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Dependent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0" name="Google Shape;4290;p623"/>
          <p:cNvSpPr txBox="1"/>
          <p:nvPr/>
        </p:nvSpPr>
        <p:spPr>
          <a:xfrm>
            <a:off x="381000" y="0"/>
            <a:ext cx="8077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zh-CN" sz="1800" u="sng" cap="none" strike="noStrike">
                <a:solidFill>
                  <a:srgbClr val="20190B"/>
                </a:solidFill>
                <a:latin typeface="Arial"/>
                <a:ea typeface="Arial"/>
                <a:cs typeface="Arial"/>
                <a:sym typeface="Arial"/>
              </a:rPr>
              <a:t>LO</a:t>
            </a:r>
            <a:r>
              <a:rPr b="1" i="0" lang="zh-CN" sz="1800" u="none" cap="none" strike="noStrike">
                <a:solidFill>
                  <a:srgbClr val="20190B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1" i="0" lang="zh-CN" sz="1200" u="sng" cap="none" strike="noStrike">
                <a:solidFill>
                  <a:srgbClr val="20190B"/>
                </a:solidFill>
                <a:latin typeface="Arial"/>
                <a:ea typeface="Arial"/>
                <a:cs typeface="Arial"/>
                <a:sym typeface="Arial"/>
              </a:rPr>
              <a:t>We will learn how to create a line graph using a set of data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